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355" r:id="rId2"/>
    <p:sldId id="358" r:id="rId3"/>
    <p:sldId id="432" r:id="rId4"/>
    <p:sldId id="420" r:id="rId5"/>
    <p:sldId id="312" r:id="rId6"/>
    <p:sldId id="356" r:id="rId7"/>
    <p:sldId id="357" r:id="rId8"/>
    <p:sldId id="329" r:id="rId9"/>
    <p:sldId id="337" r:id="rId10"/>
    <p:sldId id="427" r:id="rId11"/>
    <p:sldId id="430" r:id="rId12"/>
    <p:sldId id="307" r:id="rId13"/>
    <p:sldId id="431" r:id="rId14"/>
    <p:sldId id="323" r:id="rId15"/>
    <p:sldId id="326" r:id="rId16"/>
    <p:sldId id="330" r:id="rId17"/>
    <p:sldId id="319" r:id="rId18"/>
    <p:sldId id="320" r:id="rId19"/>
    <p:sldId id="332" r:id="rId20"/>
    <p:sldId id="354" r:id="rId21"/>
    <p:sldId id="331" r:id="rId22"/>
    <p:sldId id="318" r:id="rId23"/>
    <p:sldId id="353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06" r:id="rId35"/>
    <p:sldId id="327" r:id="rId36"/>
    <p:sldId id="322" r:id="rId37"/>
    <p:sldId id="321" r:id="rId38"/>
    <p:sldId id="374" r:id="rId39"/>
    <p:sldId id="305" r:id="rId40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65" autoAdjust="0"/>
    <p:restoredTop sz="86364" autoAdjust="0"/>
  </p:normalViewPr>
  <p:slideViewPr>
    <p:cSldViewPr snapToGrid="0">
      <p:cViewPr>
        <p:scale>
          <a:sx n="100" d="100"/>
          <a:sy n="100" d="100"/>
        </p:scale>
        <p:origin x="1680" y="6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7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62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94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3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79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47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335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68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9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26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1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00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993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027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020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75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5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39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38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058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319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8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79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51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60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61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87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791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32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58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36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83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0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92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04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28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2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2018-11-06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2018-11-06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2018-11-06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ncha.com/extjs/6.0.2/guides/other_resources/oop_concept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hyperlink" Target="https://ko.wikipedia.org/wiki/%EA%B0%9D%EC%B2%B4_%EC%A7%80%ED%96%A5_%ED%94%84%EB%A1%9C%EA%B7%B8%EB%9E%98%EB%B0%8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hp8I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Ehp8I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ncha.com/extjs/6.0.2/guides/other_resources/oop_concepts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://staruml.sourceforge.net/docs/user-guide(ko)/ch05_2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acebook.com/sebasi15/videos/599059000490804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rwin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hyperlink" Target="https://en.wikipedia.org/wiki/CA_ERwin_Data_Modeler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Ch08.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OOP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2018-11-06</a:t>
            </a: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389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exceptions_finally.py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Try… Finally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Finally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달리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블록에서 예외의 발생 여부와 상관없이 항상 실행되는 부분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파일이나 소켓을 닫을 때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8" y="1724801"/>
            <a:ext cx="5231306" cy="47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5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io_using_file.py, io_readlines.py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file, read(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텍스트전체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 줄만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한줄씩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읽어서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리스트로반환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write, close, open, 'r', 'w', 't', 'a', 'b'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868"/>
          <a:stretch/>
        </p:blipFill>
        <p:spPr>
          <a:xfrm>
            <a:off x="4325414" y="1796464"/>
            <a:ext cx="4019354" cy="47922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2025280"/>
            <a:ext cx="2343150" cy="82867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74300" y="3002562"/>
          <a:ext cx="3328988" cy="1767840"/>
        </p:xfrm>
        <a:graphic>
          <a:graphicData uri="http://schemas.openxmlformats.org/drawingml/2006/table">
            <a:tbl>
              <a:tblPr/>
              <a:tblGrid>
                <a:gridCol w="72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파일열기모드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읽기모드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파일을 읽기만 할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w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쓰기모드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쓸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추가모드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파일의 마지막에 새로운 내용을 추가 시킬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일반적인 텍스트 모드 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바이너리 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Ch08. OOP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64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2176370"/>
            <a:ext cx="8406000" cy="2056841"/>
          </a:xfrm>
        </p:spPr>
        <p:txBody>
          <a:bodyPr anchor="t">
            <a:normAutofit/>
          </a:bodyPr>
          <a:lstStyle/>
          <a:p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프로그래머를 좌절시키는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가지 고비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1)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OOP  2) Pointer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87A3569F-7184-A341-8550-7B6B8C2F9A7A}"/>
              </a:ext>
            </a:extLst>
          </p:cNvPr>
          <p:cNvSpPr txBox="1">
            <a:spLocks/>
          </p:cNvSpPr>
          <p:nvPr/>
        </p:nvSpPr>
        <p:spPr>
          <a:xfrm>
            <a:off x="364803" y="4693003"/>
            <a:ext cx="8406000" cy="1479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은 이 두가지가 없어서 많이 쓰였으나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6686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duck_typing.py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 지향 프로그래밍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영어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Object-Oriented Programming, OOP)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컴퓨터 프로그래밍의 패러다임의 하나이다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 지향 프로그래밍은 컴퓨터 프로그램을 명령어의 목록으로 보는 시각에서 벗어나 여러 개의 독립된 단위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들의 모임으로 파악하고자 하는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[2]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 어떤 새가 오리처럼 걷고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헤엄치고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꽥꽥거리는 소리를 낸다면 나는 그 새를 오리라고 부를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2632" y="6363149"/>
            <a:ext cx="864531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https://docs.sencha.com/extjs/6.0.2/guides/other_resources/oop_concepts.html</a:t>
            </a:r>
            <a:r>
              <a:rPr lang="en-US" altLang="ko-KR" sz="950" dirty="0"/>
              <a:t> </a:t>
            </a:r>
          </a:p>
          <a:p>
            <a:r>
              <a:rPr lang="en-US" altLang="ko-KR" sz="950" dirty="0"/>
              <a:t>[2] </a:t>
            </a:r>
            <a:r>
              <a:rPr lang="en-US" altLang="ko-KR" sz="950" dirty="0">
                <a:hlinkClick r:id="rId4"/>
              </a:rPr>
              <a:t>https://ko.wikipedia.org/wiki/%EA%B0%9D%EC%B2%B4_%EC%A7%80%ED%96%A5_%ED%94%84%EB%A1%9C%EA%B7%B8%EB%9E%98%EB%B0%8D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1026" name="Picture 2" descr="OOP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1" y="2868769"/>
            <a:ext cx="4800109" cy="310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144893" y="2823822"/>
            <a:ext cx="387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</a:p>
        </p:txBody>
      </p:sp>
      <p:pic>
        <p:nvPicPr>
          <p:cNvPr id="18" name="Picture 4" descr="UML 객체지향설계 pdf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93" y="3116820"/>
            <a:ext cx="395287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3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oop_simplestclass.py, oop_init.py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클래스는 선언 시 파스칼 표기법을 따름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 = C++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포인터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java, C#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객체가 생성될 때 초기화에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539204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https://goo.gl/Ehp8IL</a:t>
            </a:r>
            <a:endParaRPr lang="ko-KR" altLang="en-US" sz="9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406" y="2858072"/>
            <a:ext cx="5181600" cy="2619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41" y="2821434"/>
            <a:ext cx="28003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7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oop_method.py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안에 함수가 선언되어 있으면 해당 함수를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라고 부른다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파라미터로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개별 객체의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attribute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조작할 때 사용한다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파라미터로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@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classmethod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데코레이터와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함께 사용하며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객체간 공유하는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attribute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조작할 때 사용한다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스태틱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함수와 동일하나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staticmethod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데코레이터가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붙어 있고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단지 편의를 위해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240482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Bill(2015), O’Reilly, “Introducing Python”</a:t>
            </a:r>
            <a:endParaRPr lang="ko-KR" altLang="en-US" sz="9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87" y="3259537"/>
            <a:ext cx="48863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duck_typing.py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 어떤 새가 오리처럼 걷고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헤엄치고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꽥꽥거리는 소리를 낸다면 나는 그 새를 오리라고 부를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언어의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다형성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(polymorphism;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폴리모피즘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그 프로그래밍 언어의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체계의 성질을 나타내는 것으로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언어의 각 요소들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오브젝트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다양한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(type)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속하는 것이 허가되는 성질을 가리킨다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3078"/>
          <a:stretch/>
        </p:blipFill>
        <p:spPr>
          <a:xfrm>
            <a:off x="1475295" y="2736000"/>
            <a:ext cx="6019989" cy="36036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8657" y="6465650"/>
            <a:ext cx="1539204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4"/>
              </a:rPr>
              <a:t>https://goo.gl/Ehp8IL</a:t>
            </a:r>
            <a:endParaRPr lang="ko-KR" altLang="en-US" sz="950" dirty="0"/>
          </a:p>
        </p:txBody>
      </p:sp>
    </p:spTree>
    <p:extLst>
      <p:ext uri="{BB962C8B-B14F-4D97-AF65-F5344CB8AC3E}">
        <p14:creationId xmlns:p14="http://schemas.microsoft.com/office/powerpoint/2010/main" val="41507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oop_overloading_overrriding.py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Overloading –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같은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네임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파라미터의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개수나 타입에 따라 다르게 지정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Overriding –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상속관계에서 하위 클래스가 상위 클래스의 같은 이름의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재지정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Encapsulation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473238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https://docs.sencha.com/extjs/6.0.2/guides/other_resources/oop_concepts.html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11" y="4709537"/>
            <a:ext cx="3371462" cy="18753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10" y="2275875"/>
            <a:ext cx="3883163" cy="4054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400" y="2354702"/>
            <a:ext cx="5318740" cy="15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oop_objvar.py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38059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로봇의 인구인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population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어떻게 변화하는지 잘 살펴볼 것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필드는 변수와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다른점이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없으나 객체의 네임스페이스에 묶여있다는 점이 다르다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변수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Robot.populcation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self.class.population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공유된다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classmethod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 참조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(attribute reference) self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사용해서 참조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 변수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self.name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객체나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속해있다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클래스 멤버는 데이터 멤버를 포함하여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이며 따라서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모든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65" y="3109691"/>
            <a:ext cx="3959893" cy="3667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624" y="4169341"/>
            <a:ext cx="4147387" cy="25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Intro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8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oop_subclass.py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재사용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캡슐화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SchoolMember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클래스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슈퍼 클래스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Teacher, Student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파생 클래스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서브 클래스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다중상속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튜플에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하나 이상의 클래스가 등록되어 있을 경우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1" y="2509047"/>
            <a:ext cx="4346108" cy="2860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03" y="2558499"/>
            <a:ext cx="4172043" cy="27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4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oop_multiple_inheritance.py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다중상속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튜플에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하나 이상의 클래스가 등록되어 있을 경우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6" y="2537590"/>
            <a:ext cx="4380186" cy="36509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06" y="2537590"/>
            <a:ext cx="4216503" cy="38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2291" y="1612637"/>
            <a:ext cx="4602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Properties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accessor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써라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Pythonic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Way)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getter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encapsulation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깨지 않으려 사용한다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Attribute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대해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이제 그만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p1.get_x()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p1.x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바꿔주는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데코레이터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@property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Access Control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접근함수 쓰는 것 보단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public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(global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변수와 다름에 주의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함수 추가 호출 비용을 피하라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Classes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클래스는 특정 클래스를 상속하지 않으면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상속하여 구현한다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상속하는 이유는 기본 문법을 사용하기 위함이다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__new__,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delattr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getattribute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setattr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__hash__,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and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등에 접근할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1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Property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사용법을 배워봅시다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09" y="2180530"/>
            <a:ext cx="3552825" cy="2847975"/>
          </a:xfrm>
          <a:prstGeom prst="rect">
            <a:avLst/>
          </a:prstGeom>
        </p:spPr>
      </p:pic>
      <p:pic>
        <p:nvPicPr>
          <p:cNvPr id="4" name="Picture 2" descr="크고 무서운 랫서팬더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11" y="4580235"/>
            <a:ext cx="1680097" cy="21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74300" y="1309303"/>
            <a:ext cx="8380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해당 클래스를 사용하는 사람에게 편리하고 직관적인 기능을 제공해줍니다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real_hidden_name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속성은 외부로 부터 직접 접근할 수 없음에 주목할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(name mangling)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속성을 완벽하게 보호할 수는 없지만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의도적인 직접 접근을 어렵게 만든다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(private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지원하지 않음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35" y="2180530"/>
            <a:ext cx="37242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UML Tool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29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읽어보기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http://staruml.sourceforge.net/docs/user-guide(ko)/ch05_2.html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7459339" y="2101319"/>
            <a:ext cx="387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405" y="1894078"/>
            <a:ext cx="609151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운영체제에 맞춰서 다운로드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8" y="1647857"/>
            <a:ext cx="7176677" cy="4543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760428" y="2966089"/>
            <a:ext cx="1288560" cy="19069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5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다이어그램을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Markdown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문서로 변환 시키거나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코드로 변환 시켜주는 확장 프로그램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96" y="2097533"/>
            <a:ext cx="6567055" cy="43756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8594" y="207298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06233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[Extension Manager]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검색어에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Markdown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입력후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[Markdown Documentation] 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[Install]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버튼 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검색어에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Python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입력후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[python] 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[Install]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버튼 클릭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1910766" y="2223171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797" y="2469446"/>
            <a:ext cx="3208107" cy="1897366"/>
          </a:xfrm>
          <a:prstGeom prst="rect">
            <a:avLst/>
          </a:prstGeom>
        </p:spPr>
      </p:pic>
      <p:grpSp>
        <p:nvGrpSpPr>
          <p:cNvPr id="25" name="그룹 52"/>
          <p:cNvGrpSpPr/>
          <p:nvPr/>
        </p:nvGrpSpPr>
        <p:grpSpPr>
          <a:xfrm>
            <a:off x="4940622" y="2640613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그룹 52"/>
          <p:cNvGrpSpPr/>
          <p:nvPr/>
        </p:nvGrpSpPr>
        <p:grpSpPr>
          <a:xfrm>
            <a:off x="5269604" y="3185806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823" y="4465630"/>
            <a:ext cx="3201081" cy="1908691"/>
          </a:xfrm>
          <a:prstGeom prst="rect">
            <a:avLst/>
          </a:prstGeom>
        </p:spPr>
      </p:pic>
      <p:grpSp>
        <p:nvGrpSpPr>
          <p:cNvPr id="32" name="그룹 52"/>
          <p:cNvGrpSpPr/>
          <p:nvPr/>
        </p:nvGrpSpPr>
        <p:grpSpPr>
          <a:xfrm>
            <a:off x="4954910" y="4597634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52"/>
          <p:cNvGrpSpPr/>
          <p:nvPr/>
        </p:nvGrpSpPr>
        <p:grpSpPr>
          <a:xfrm>
            <a:off x="5283892" y="5142827"/>
            <a:ext cx="228600" cy="228600"/>
            <a:chOff x="2590800" y="1828800"/>
            <a:chExt cx="228600" cy="228600"/>
          </a:xfrm>
        </p:grpSpPr>
        <p:sp>
          <p:nvSpPr>
            <p:cNvPr id="36" name="타원 3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69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765"/>
          <a:stretch/>
        </p:blipFill>
        <p:spPr>
          <a:xfrm>
            <a:off x="257637" y="1544037"/>
            <a:ext cx="4218373" cy="4961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311" y="1640186"/>
            <a:ext cx="4761287" cy="36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1" y="1832039"/>
            <a:ext cx="4043546" cy="35909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083" y="2399665"/>
            <a:ext cx="5016364" cy="29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김미경 대표의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'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내가 원하는 일을 시작하는 법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'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정말 원하는 일인지 물어볼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대게 오래 지켜보면 판가름이 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정말 원하는 일이 생겨도 마법처럼 내가 그 일을 위해 노력하는 일은 생기지 않는다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내가 원하는 일을 하기 위해 해야 하는 일은 대게 지고지난한 어려운 일인 경우가 많다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734DC-D259-374D-90C8-91EFDE55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7" y="1742289"/>
            <a:ext cx="7899173" cy="45611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E35D23-4F0E-3946-B47B-93115E30E0D9}"/>
              </a:ext>
            </a:extLst>
          </p:cNvPr>
          <p:cNvSpPr/>
          <p:nvPr/>
        </p:nvSpPr>
        <p:spPr>
          <a:xfrm>
            <a:off x="1145546" y="6382901"/>
            <a:ext cx="6840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https://www.facebook.com/sebasi15/videos/599059000490804/</a:t>
            </a:r>
            <a:r>
              <a:rPr lang="ko-KR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7" y="2145061"/>
            <a:ext cx="4236894" cy="34997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551" y="2087298"/>
            <a:ext cx="4415794" cy="41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35" y="1478580"/>
            <a:ext cx="3409497" cy="4802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50" y="1818261"/>
            <a:ext cx="3398091" cy="46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7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http://staruml.io/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97" y="1471466"/>
            <a:ext cx="7091897" cy="47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http://erwin.com/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일반적으로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Erwin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설계에 많이 사용함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스키마 자동 생성 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699101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4"/>
              </a:rPr>
              <a:t>https://en.wikipedia.org/wiki/CA_ERwin_Data_Modeler#/media/File:ERWin_4.1.4.3643_on_Windows_2000_screenshot.png</a:t>
            </a:r>
            <a:r>
              <a:rPr lang="en-US" altLang="ko-KR" sz="950" dirty="0"/>
              <a:t>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7459339" y="2101319"/>
            <a:ext cx="387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</a:p>
        </p:txBody>
      </p:sp>
      <p:pic>
        <p:nvPicPr>
          <p:cNvPr id="5122" name="Picture 2" descr="https://upload.wikimedia.org/wikipedia/en/7/73/ERWin_4.1.4.3643_on_Windows_2000_screensh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47" y="1690357"/>
            <a:ext cx="5698892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1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Class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다이어그램을 통한 클래스 설계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8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다음의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Class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다이어그램을 통해 해당 클래스를 구현하시오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4549" y="1378817"/>
            <a:ext cx="8629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Extension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활용하여 뼈대를 잡고 구현을 마무리 지으시오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3" y="1993665"/>
            <a:ext cx="7091897" cy="47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다양한 붕어빵 판매하기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8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FishBread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클래스는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filling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sweet_red_bean_jam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fish_shape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‘gold fish’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가지고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4549" y="1378817"/>
            <a:ext cx="8629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filling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cream_cheese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pizza_topping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들어간 붕어빵을 제조하시오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fish_shape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‘mini gold fish’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 붕어빵을 제조하시오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3074" name="Picture 2" descr="붕어빵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57" y="2119360"/>
            <a:ext cx="5624920" cy="421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01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err="1">
                <a:solidFill>
                  <a:schemeClr val="accent4">
                    <a:lumMod val="50000"/>
                  </a:schemeClr>
                </a:solidFill>
              </a:rPr>
              <a:t>하이브리드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자동차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8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Car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클래스와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ElectricCar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클래스를 다중 상속하여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HybridCar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만들기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14549" y="1378817"/>
            <a:ext cx="86294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가솔린 자동차에 해당하는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클래스를 만들고 해당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생성하여 시운전 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가솔린 자동차는 출발 및 가속 시 엔진만 작동하며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감속 시 브레이크만 작동함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마찬가지로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전기차에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해당하는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ElectricCar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클래스를 만들고 해당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생성하여 시운전 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전기차는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출발 및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가속시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모터만 작동하며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감속시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브레이크와 배터리 충전이 함께 이루어짐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가솔린 자동차와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전기차를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다중상속 받은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하이브리드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구현하고 해당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생성하여 시운전 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2050" name="Picture 2" descr="http://cfile24.uf.tistory.com/image/245E374E54E02E7030A0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5" y="3254550"/>
            <a:ext cx="4912456" cy="22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하이브리드 자동차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771" y="3254550"/>
            <a:ext cx="37338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4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Notice for Assignment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2E46A27-033D-124E-BC3C-CF1F64EA8F3E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기술블로그 만들기 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~11/13</a:t>
            </a:r>
          </a:p>
        </p:txBody>
      </p:sp>
    </p:spTree>
    <p:extLst>
      <p:ext uri="{BB962C8B-B14F-4D97-AF65-F5344CB8AC3E}">
        <p14:creationId xmlns:p14="http://schemas.microsoft.com/office/powerpoint/2010/main" val="27986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코딩 교육과 국비지원교육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세븐 일레븐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(AM 07:00 to PM 11:00)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개월간 할 수 있겠다면 권장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일시불로 너무 많은 돈을 받고 환불이 어려운 경우 피할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강사별 복불복이 심하기 때문에 안맞으면 빨리 옮길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9FF46-C113-7746-9EC3-48DCC956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49" y="1742289"/>
            <a:ext cx="7564665" cy="50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94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–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List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ds_using_list.py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순서대로 정리된 비정적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mutable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자료구조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List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초기화시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 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append()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sort()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511" y="2190953"/>
            <a:ext cx="51435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–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Tuple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ds_using_tuple.py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여러 개의 객체를 모아 담는 정적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mutable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자료구조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순서가 있음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new_zoo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[2][2]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인덱싱 연산자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튜플을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초기화 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괄호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 )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08" y="2733067"/>
            <a:ext cx="75628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- Dict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ds_using_dict.py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Dictionary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초기화에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{ }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사용하며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쌍으로 이루어진 것을 알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{key1 : value1, key2 : value2}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81" y="2043920"/>
            <a:ext cx="6659461" cy="45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3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- Set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ds_using_set.py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집합은 정렬되지 않은 단순 객체의 묶음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중복을 허용하지 않음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멤버십 테스트를 수행할 수 있으며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집합이 다른 집합의 부분집합인지 알 수 있으며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교집합을 구할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31" y="2274774"/>
            <a:ext cx="6266980" cy="41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8364</TotalTime>
  <Words>1522</Words>
  <Application>Microsoft Office PowerPoint</Application>
  <PresentationFormat>화면 슬라이드 쇼(4:3)</PresentationFormat>
  <Paragraphs>264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Wingdings</vt:lpstr>
      <vt:lpstr>Office 테마</vt:lpstr>
      <vt:lpstr>Bigdata Analysis for Management Ch08. OOP</vt:lpstr>
      <vt:lpstr>Intro</vt:lpstr>
      <vt:lpstr>김미경 대표의 '내가 원하는 일을 시작하는 법'</vt:lpstr>
      <vt:lpstr>코딩 교육과 국비지원교육</vt:lpstr>
      <vt:lpstr>Review</vt:lpstr>
      <vt:lpstr>Data Structure – List</vt:lpstr>
      <vt:lpstr>Data Structure – Tuple</vt:lpstr>
      <vt:lpstr>Data Structure - Dict</vt:lpstr>
      <vt:lpstr>Data Structure - Set</vt:lpstr>
      <vt:lpstr>Exception Handling</vt:lpstr>
      <vt:lpstr>File I/O</vt:lpstr>
      <vt:lpstr>Ch08. OOP</vt:lpstr>
      <vt:lpstr>프로그래머를 좌절시키는  2가지 고비  1) OOP  2) Pointer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Python Style Guidelines</vt:lpstr>
      <vt:lpstr>Python Style Guidelines</vt:lpstr>
      <vt:lpstr>UML Tool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Object Oriented Programming</vt:lpstr>
      <vt:lpstr>과제</vt:lpstr>
      <vt:lpstr>Class 다이어그램을 통한 클래스 설계</vt:lpstr>
      <vt:lpstr>다양한 붕어빵 판매하기</vt:lpstr>
      <vt:lpstr>하이브리드 자동차 만들기</vt:lpstr>
      <vt:lpstr>Notice for Assignment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Windows 사용자</cp:lastModifiedBy>
  <cp:revision>201</cp:revision>
  <cp:lastPrinted>2011-08-28T13:13:29Z</cp:lastPrinted>
  <dcterms:created xsi:type="dcterms:W3CDTF">2011-08-24T01:05:33Z</dcterms:created>
  <dcterms:modified xsi:type="dcterms:W3CDTF">2018-11-06T08:43:51Z</dcterms:modified>
</cp:coreProperties>
</file>